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773F-38BC-466B-80CF-E50143AA790B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8E05-324A-4025-B7A1-9269DA0FF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773F-38BC-466B-80CF-E50143AA790B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8E05-324A-4025-B7A1-9269DA0FF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773F-38BC-466B-80CF-E50143AA790B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8E05-324A-4025-B7A1-9269DA0FF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773F-38BC-466B-80CF-E50143AA790B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8E05-324A-4025-B7A1-9269DA0FF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773F-38BC-466B-80CF-E50143AA790B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8E05-324A-4025-B7A1-9269DA0FF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773F-38BC-466B-80CF-E50143AA790B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8E05-324A-4025-B7A1-9269DA0FF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773F-38BC-466B-80CF-E50143AA790B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8E05-324A-4025-B7A1-9269DA0FF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773F-38BC-466B-80CF-E50143AA790B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8E05-324A-4025-B7A1-9269DA0FF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773F-38BC-466B-80CF-E50143AA790B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8E05-324A-4025-B7A1-9269DA0FF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773F-38BC-466B-80CF-E50143AA790B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8E05-324A-4025-B7A1-9269DA0FF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773F-38BC-466B-80CF-E50143AA790B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8E05-324A-4025-B7A1-9269DA0FF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6773F-38BC-466B-80CF-E50143AA790B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D8E05-324A-4025-B7A1-9269DA0FF9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Мастер-класс: «Решение 25 задания ЕГЭ по обществознанию» 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496944" cy="249512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Секция учителей истории, обществознания,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ИиКГА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ОРКСЭ, МХК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Тема: «Тенденции и перспективы развития системы образования и воспитания в 2024-2025 учебном году»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Панченко Анна Михайловна,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истории, обществознания, МХК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МОУ «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Турочакская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СОШ им. Я.И.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Баляева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задания 25</a:t>
            </a:r>
            <a:endParaRPr lang="ru-RU" dirty="0"/>
          </a:p>
        </p:txBody>
      </p:sp>
      <p:pic>
        <p:nvPicPr>
          <p:cNvPr id="1026" name="Picture 2" descr="C:\Users\User\Downloads\IMG_20240821_152814_5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0880" cy="476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602128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Чернышева О.А. «Обществознание подготовка к ЕГЭ-2024» Учебно-</a:t>
            </a:r>
            <a:r>
              <a:rPr lang="ru-RU" i="1" dirty="0" err="1" smtClean="0"/>
              <a:t>метадическое</a:t>
            </a:r>
            <a:r>
              <a:rPr lang="ru-RU" i="1" dirty="0" smtClean="0"/>
              <a:t> пособие. ЛЕГИОН. Ростов на-Дону. 2023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87905" y="6607981"/>
            <a:ext cx="3024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Панченко А.М. МОУ «</a:t>
            </a:r>
            <a:r>
              <a:rPr lang="ru-RU" sz="900" dirty="0" err="1" smtClean="0"/>
              <a:t>Турочакская</a:t>
            </a:r>
            <a:r>
              <a:rPr lang="ru-RU" sz="900" dirty="0" smtClean="0"/>
              <a:t> СОШ им. Я.И. </a:t>
            </a:r>
            <a:r>
              <a:rPr lang="ru-RU" sz="900" dirty="0" err="1" smtClean="0"/>
              <a:t>Баляева</a:t>
            </a:r>
            <a:r>
              <a:rPr lang="ru-RU" sz="900" dirty="0" smtClean="0"/>
              <a:t>»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часть задания: Обоснование</a:t>
            </a:r>
            <a:endParaRPr lang="ru-RU" dirty="0"/>
          </a:p>
        </p:txBody>
      </p:sp>
      <p:pic>
        <p:nvPicPr>
          <p:cNvPr id="3074" name="Picture 2" descr="C:\Users\User\Downloads\IMG_20240821_152750_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80920" cy="23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427984" y="3140968"/>
            <a:ext cx="35283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67744" y="3370283"/>
            <a:ext cx="23402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444208" y="3212976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547664" y="3370283"/>
            <a:ext cx="1080120" cy="634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64088" y="4149080"/>
            <a:ext cx="33843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Действие 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/>
              <a:t> приводит к результату </a:t>
            </a:r>
            <a:r>
              <a:rPr lang="ru-RU" sz="2400" b="1" dirty="0" smtClean="0">
                <a:solidFill>
                  <a:srgbClr val="00B050"/>
                </a:solidFill>
              </a:rPr>
              <a:t>Б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4149080"/>
            <a:ext cx="34563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Перечисляем функции </a:t>
            </a:r>
            <a:r>
              <a:rPr lang="ru-RU" sz="2400" b="1" u="sng" dirty="0" smtClean="0">
                <a:solidFill>
                  <a:srgbClr val="7030A0"/>
                </a:solidFill>
              </a:rPr>
              <a:t>через</a:t>
            </a:r>
            <a:r>
              <a:rPr lang="ru-RU" sz="2400" b="1" u="sng" dirty="0" smtClean="0"/>
              <a:t> </a:t>
            </a:r>
            <a:r>
              <a:rPr lang="ru-RU" sz="2400" b="1" u="sng" dirty="0" smtClean="0">
                <a:solidFill>
                  <a:srgbClr val="7030A0"/>
                </a:solidFill>
              </a:rPr>
              <a:t>глаголы</a:t>
            </a:r>
            <a:endParaRPr lang="ru-RU" sz="2400" b="1" u="sng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530120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Например: </a:t>
            </a:r>
            <a:r>
              <a:rPr lang="ru-RU" dirty="0" smtClean="0"/>
              <a:t>Социальные институты обеспечивают стабильность общества. Они способствуют его прогрессивному развитию. С помощью социальных институтов государство создаёт условия для безопасного существования индивидов, обеспечивая их развитие, удовлетворение их потребностей.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087724" y="5589240"/>
            <a:ext cx="644471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71600" y="5901372"/>
            <a:ext cx="43924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364088" y="5901372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71600" y="6165304"/>
            <a:ext cx="712879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71600" y="6501537"/>
            <a:ext cx="698477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87905" y="6607981"/>
            <a:ext cx="3024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Панченко А.М. МОУ «</a:t>
            </a:r>
            <a:r>
              <a:rPr lang="ru-RU" sz="900" dirty="0" err="1" smtClean="0"/>
              <a:t>Турочакская</a:t>
            </a:r>
            <a:r>
              <a:rPr lang="ru-RU" sz="900" dirty="0" smtClean="0"/>
              <a:t> СОШ им. Я.И. </a:t>
            </a:r>
            <a:r>
              <a:rPr lang="ru-RU" sz="900" dirty="0" err="1" smtClean="0"/>
              <a:t>Баляева</a:t>
            </a:r>
            <a:r>
              <a:rPr lang="ru-RU" sz="900" dirty="0" smtClean="0"/>
              <a:t>»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Критерии оценивания </a:t>
            </a:r>
            <a:r>
              <a:rPr lang="ru-RU" sz="3100" dirty="0"/>
              <a:t>ответа на задание </a:t>
            </a:r>
            <a:r>
              <a:rPr lang="ru-RU" sz="3100" dirty="0" smtClean="0"/>
              <a:t>25. 1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376307"/>
              </p:ext>
            </p:extLst>
          </p:nvPr>
        </p:nvGraphicFramePr>
        <p:xfrm>
          <a:off x="107504" y="1268760"/>
          <a:ext cx="8892479" cy="522937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54683"/>
                <a:gridCol w="7182715"/>
                <a:gridCol w="1255081"/>
              </a:tblGrid>
              <a:tr h="2975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№</a:t>
                      </a:r>
                    </a:p>
                  </a:txBody>
                  <a:tcPr marL="13757" marR="13757" marT="6878" marB="687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effectLst/>
                      </a:endParaRPr>
                    </a:p>
                  </a:txBody>
                  <a:tcPr marL="13757" marR="13757" marT="6878" marB="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Баллы</a:t>
                      </a:r>
                    </a:p>
                  </a:txBody>
                  <a:tcPr marL="13757" marR="13757" marT="6878" marB="6878" anchor="ctr"/>
                </a:tc>
              </a:tr>
              <a:tr h="266072">
                <a:tc rowSpan="4"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25.1</a:t>
                      </a:r>
                    </a:p>
                  </a:txBody>
                  <a:tcPr marL="13757" marR="13757" marT="6878" marB="687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effectLst/>
                        </a:rPr>
                        <a:t>Обоснование</a:t>
                      </a:r>
                    </a:p>
                  </a:txBody>
                  <a:tcPr marL="13757" marR="13757" marT="6878" marB="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2</a:t>
                      </a:r>
                    </a:p>
                  </a:txBody>
                  <a:tcPr marL="13757" marR="13757" marT="6878" marB="6878" anchor="ctr"/>
                </a:tc>
              </a:tr>
              <a:tr h="1021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</a:rPr>
                        <a:t>Приведено корректное обоснование с опорой на обществоведческие знания в нескольких распространённых предложениях, которое не содержит ошибок, неточностей и раскрывает причинно-следственные и(или) функциональные связи соответствующих объектов/процессов</a:t>
                      </a:r>
                    </a:p>
                  </a:txBody>
                  <a:tcPr marL="13757" marR="13757" marT="6878" marB="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</a:t>
                      </a:r>
                    </a:p>
                  </a:txBody>
                  <a:tcPr marL="13757" marR="13757" marT="6878" marB="6878" anchor="ctr"/>
                </a:tc>
              </a:tr>
              <a:tr h="1273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</a:rPr>
                        <a:t>Приведено в целом корректное обоснование с опорой на обществоведческие знания в нескольких распространённых</a:t>
                      </a:r>
                    </a:p>
                    <a:p>
                      <a:pPr algn="l"/>
                      <a:r>
                        <a:rPr lang="ru-RU" sz="2000" dirty="0">
                          <a:effectLst/>
                        </a:rPr>
                        <a:t>предложениях, которое содержит отдельные неточности / иные недостатки, не искажающие сущность обосновываемого тезиса, И/ИЛИ не полностью раскрывает причинно-следственные и(или) функциональные связи соответствующих объектов/процессов</a:t>
                      </a:r>
                    </a:p>
                  </a:txBody>
                  <a:tcPr marL="13757" marR="13757" marT="6878" marB="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1</a:t>
                      </a:r>
                    </a:p>
                  </a:txBody>
                  <a:tcPr marL="13757" marR="13757" marT="6878" marB="6878" anchor="ctr"/>
                </a:tc>
              </a:tr>
              <a:tr h="769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</a:rPr>
                        <a:t>Все иные ситуации, включая обоснование, приведённое в одном предложении или словосочетании, И/ИЛИ обоснование, приведённое без опоры обществоведческие знания, на бытовом уровне</a:t>
                      </a:r>
                    </a:p>
                  </a:txBody>
                  <a:tcPr marL="13757" marR="13757" marT="6878" marB="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0</a:t>
                      </a:r>
                    </a:p>
                  </a:txBody>
                  <a:tcPr marL="13757" marR="13757" marT="6878" marB="6878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7905" y="6607981"/>
            <a:ext cx="3024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Панченко А.М. МОУ «</a:t>
            </a:r>
            <a:r>
              <a:rPr lang="ru-RU" sz="900" dirty="0" err="1" smtClean="0"/>
              <a:t>Турочакская</a:t>
            </a:r>
            <a:r>
              <a:rPr lang="ru-RU" sz="900" dirty="0" smtClean="0"/>
              <a:t> СОШ им. Я.И. </a:t>
            </a:r>
            <a:r>
              <a:rPr lang="ru-RU" sz="900" dirty="0" err="1" smtClean="0"/>
              <a:t>Баляева</a:t>
            </a:r>
            <a:r>
              <a:rPr lang="ru-RU" sz="900" dirty="0" smtClean="0"/>
              <a:t>»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992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часть задания: </a:t>
            </a:r>
            <a:r>
              <a:rPr lang="ru-RU" dirty="0" smtClean="0"/>
              <a:t>Ответ на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6333" y="2708921"/>
            <a:ext cx="3071532" cy="1728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/>
              <a:t>Например:</a:t>
            </a:r>
          </a:p>
          <a:p>
            <a:pPr>
              <a:buFontTx/>
              <a:buChar char="-"/>
            </a:pPr>
            <a:r>
              <a:rPr lang="ru-RU" sz="2400" dirty="0" smtClean="0"/>
              <a:t>Образование</a:t>
            </a:r>
          </a:p>
          <a:p>
            <a:pPr>
              <a:buFontTx/>
              <a:buChar char="-"/>
            </a:pPr>
            <a:r>
              <a:rPr lang="ru-RU" sz="2400" dirty="0" smtClean="0"/>
              <a:t>Семья</a:t>
            </a:r>
          </a:p>
          <a:p>
            <a:pPr>
              <a:buFontTx/>
              <a:buChar char="-"/>
            </a:pPr>
            <a:r>
              <a:rPr lang="ru-RU" sz="2400" dirty="0" smtClean="0"/>
              <a:t>СМИ</a:t>
            </a:r>
            <a:endParaRPr lang="ru-RU" sz="2400" dirty="0"/>
          </a:p>
        </p:txBody>
      </p:sp>
      <p:pic>
        <p:nvPicPr>
          <p:cNvPr id="5" name="Picture 2" descr="C:\Users\User\Downloads\IMG_20240821_152750_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3" y="1340768"/>
            <a:ext cx="86391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79067"/>
              </p:ext>
            </p:extLst>
          </p:nvPr>
        </p:nvGraphicFramePr>
        <p:xfrm>
          <a:off x="408854" y="4509120"/>
          <a:ext cx="8374131" cy="21748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34754"/>
                <a:gridCol w="6529790"/>
                <a:gridCol w="1209587"/>
              </a:tblGrid>
              <a:tr h="266072"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25.2</a:t>
                      </a:r>
                    </a:p>
                  </a:txBody>
                  <a:tcPr marL="13757" marR="13757" marT="6878" marB="687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effectLst/>
                        </a:rPr>
                        <a:t>Ответ на вопрос</a:t>
                      </a:r>
                    </a:p>
                  </a:txBody>
                  <a:tcPr marL="13757" marR="13757" marT="6878" marB="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1</a:t>
                      </a:r>
                    </a:p>
                  </a:txBody>
                  <a:tcPr marL="13757" marR="13757" marT="6878" marB="6878" anchor="ctr"/>
                </a:tc>
              </a:tr>
              <a:tr h="517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</a:rPr>
                        <a:t>Дан правильный ответ на вопрос: указано необходимое количество требуемых объектов при отсутствии неверных позиций</a:t>
                      </a:r>
                    </a:p>
                  </a:txBody>
                  <a:tcPr marL="13757" marR="13757" marT="6878" marB="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1</a:t>
                      </a:r>
                    </a:p>
                  </a:txBody>
                  <a:tcPr marL="13757" marR="13757" marT="6878" marB="6878" anchor="ctr"/>
                </a:tc>
              </a:tr>
              <a:tr h="517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</a:rPr>
                        <a:t>Все иные ситуации, включая отсутствие данного в явном виде ответа на вопрос, оформленного как самостоятельный элемент</a:t>
                      </a:r>
                    </a:p>
                  </a:txBody>
                  <a:tcPr marL="13757" marR="13757" marT="6878" marB="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0</a:t>
                      </a:r>
                    </a:p>
                  </a:txBody>
                  <a:tcPr marL="13757" marR="13757" marT="6878" marB="6878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87905" y="6607981"/>
            <a:ext cx="3024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Панченко А.М. МОУ «</a:t>
            </a:r>
            <a:r>
              <a:rPr lang="ru-RU" sz="900" dirty="0" err="1" smtClean="0"/>
              <a:t>Турочакская</a:t>
            </a:r>
            <a:r>
              <a:rPr lang="ru-RU" sz="900" dirty="0" smtClean="0"/>
              <a:t> СОШ им. Я.И. </a:t>
            </a:r>
            <a:r>
              <a:rPr lang="ru-RU" sz="900" dirty="0" err="1" smtClean="0"/>
              <a:t>Баляева</a:t>
            </a:r>
            <a:r>
              <a:rPr lang="ru-RU" sz="900" dirty="0" smtClean="0"/>
              <a:t>»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часть задания: Примеры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3573016"/>
            <a:ext cx="6480720" cy="3034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Например:</a:t>
            </a:r>
          </a:p>
          <a:p>
            <a:pPr>
              <a:buFontTx/>
              <a:buChar char="-"/>
            </a:pPr>
            <a:r>
              <a:rPr lang="ru-RU" sz="2000" dirty="0" smtClean="0"/>
              <a:t>Образование даёт индивиду знания, необходимые для его жизнедеятельности.</a:t>
            </a:r>
          </a:p>
          <a:p>
            <a:pPr>
              <a:buFontTx/>
              <a:buChar char="-"/>
            </a:pPr>
            <a:r>
              <a:rPr lang="ru-RU" sz="2000" dirty="0" smtClean="0"/>
              <a:t>Семья воспитывает нравственные качества, позволяющие успешно жить в обществе.</a:t>
            </a:r>
          </a:p>
          <a:p>
            <a:pPr>
              <a:buFontTx/>
              <a:buChar char="-"/>
            </a:pPr>
            <a:r>
              <a:rPr lang="ru-RU" sz="2000" dirty="0" smtClean="0"/>
              <a:t>СМИ влияют на формирование мировоззрения  тем самым способствует политической (и не только) социализации.</a:t>
            </a:r>
            <a:endParaRPr lang="ru-RU" sz="2000" dirty="0"/>
          </a:p>
        </p:txBody>
      </p:sp>
      <p:pic>
        <p:nvPicPr>
          <p:cNvPr id="5122" name="Picture 2" descr="C:\Users\User\Downloads\IMG_20240821_152750_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472"/>
            <a:ext cx="90011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619672" y="2852936"/>
            <a:ext cx="3600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716016" y="3212976"/>
            <a:ext cx="38164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87905" y="6607981"/>
            <a:ext cx="3024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Панченко А.М. МОУ «</a:t>
            </a:r>
            <a:r>
              <a:rPr lang="ru-RU" sz="900" dirty="0" err="1" smtClean="0"/>
              <a:t>Турочакская</a:t>
            </a:r>
            <a:r>
              <a:rPr lang="ru-RU" sz="900" dirty="0" smtClean="0"/>
              <a:t> СОШ им. Я.И. </a:t>
            </a:r>
            <a:r>
              <a:rPr lang="ru-RU" sz="900" dirty="0" err="1" smtClean="0"/>
              <a:t>Баляева</a:t>
            </a:r>
            <a:r>
              <a:rPr lang="ru-RU" sz="900" dirty="0" smtClean="0"/>
              <a:t>»</a:t>
            </a:r>
            <a:endParaRPr lang="ru-R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3573016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Кто (Что)?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Что сделал? </a:t>
            </a: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 чему привело?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оценивания 25.3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071425"/>
              </p:ext>
            </p:extLst>
          </p:nvPr>
        </p:nvGraphicFramePr>
        <p:xfrm>
          <a:off x="107505" y="1340768"/>
          <a:ext cx="8928991" cy="528655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69647"/>
                <a:gridCol w="7689028"/>
                <a:gridCol w="570316"/>
              </a:tblGrid>
              <a:tr h="325805">
                <a:tc rowSpan="5"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</a:rPr>
                        <a:t>25.3</a:t>
                      </a:r>
                    </a:p>
                  </a:txBody>
                  <a:tcPr marL="13757" marR="13757" marT="6878" marB="687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effectLst/>
                        </a:rPr>
                        <a:t>Примеры</a:t>
                      </a:r>
                    </a:p>
                  </a:txBody>
                  <a:tcPr marL="13757" marR="13757" marT="6878" marB="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3</a:t>
                      </a:r>
                    </a:p>
                  </a:txBody>
                  <a:tcPr marL="13757" marR="13757" marT="6878" marB="6878" anchor="ctr"/>
                </a:tc>
              </a:tr>
              <a:tr h="942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</a:rPr>
                        <a:t>В соответствии с требованиями конкретного задания правильно приведены три примера при отсутствии дополнительных (сверх требуемых трёх) примеров, содержащих неточности/ошибки</a:t>
                      </a:r>
                    </a:p>
                  </a:txBody>
                  <a:tcPr marL="13757" marR="13757" marT="6878" marB="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3</a:t>
                      </a:r>
                    </a:p>
                  </a:txBody>
                  <a:tcPr marL="13757" marR="13757" marT="6878" marB="6878" anchor="ctr"/>
                </a:tc>
              </a:tr>
              <a:tr h="942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</a:rPr>
                        <a:t>В соответствии с требованиями конкретного задания правильно приведены только два примера при отсутствии дополнительных (сверх требуемых трёх) примеров, содержащих неточности/ошибки</a:t>
                      </a:r>
                    </a:p>
                  </a:txBody>
                  <a:tcPr marL="13757" marR="13757" marT="6878" marB="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</a:t>
                      </a:r>
                    </a:p>
                  </a:txBody>
                  <a:tcPr marL="13757" marR="13757" marT="6878" marB="6878" anchor="ctr"/>
                </a:tc>
              </a:tr>
              <a:tr h="2176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</a:rPr>
                        <a:t>В соответствии с требованиями конкретного задания правильно приведён только один пример при отсутствии дополнительных (сверх требуемых трёх) примеров, содержащих неточности/ошибки</a:t>
                      </a:r>
                    </a:p>
                    <a:p>
                      <a:pPr algn="l"/>
                      <a:r>
                        <a:rPr lang="ru-RU" sz="2000" dirty="0">
                          <a:effectLst/>
                        </a:rPr>
                        <a:t>ИЛИ</a:t>
                      </a:r>
                    </a:p>
                    <a:p>
                      <a:pPr algn="l"/>
                      <a:r>
                        <a:rPr lang="ru-RU" sz="2000" dirty="0">
                          <a:effectLst/>
                        </a:rPr>
                        <a:t>В соответствии с требованиями конкретного задания правильно приведены два-три примера при наличии одного или более дополнительных (сверх требуемых трёх), содержащих неточности/ошибки</a:t>
                      </a:r>
                    </a:p>
                  </a:txBody>
                  <a:tcPr marL="13757" marR="13757" marT="6878" marB="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1</a:t>
                      </a:r>
                    </a:p>
                  </a:txBody>
                  <a:tcPr marL="13757" marR="13757" marT="6878" marB="6878" anchor="ctr"/>
                </a:tc>
              </a:tr>
              <a:tr h="325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</a:rPr>
                        <a:t>Все иные ситуации, не соответствующие правилам выставления 3, 2 и 1 балла</a:t>
                      </a:r>
                    </a:p>
                  </a:txBody>
                  <a:tcPr marL="13757" marR="13757" marT="6878" marB="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0</a:t>
                      </a:r>
                    </a:p>
                  </a:txBody>
                  <a:tcPr marL="13757" marR="13757" marT="6878" marB="6878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7905" y="6607981"/>
            <a:ext cx="3024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Панченко А.М. МОУ «</a:t>
            </a:r>
            <a:r>
              <a:rPr lang="ru-RU" sz="900" dirty="0" err="1" smtClean="0"/>
              <a:t>Турочакская</a:t>
            </a:r>
            <a:r>
              <a:rPr lang="ru-RU" sz="900" dirty="0" smtClean="0"/>
              <a:t> СОШ им. Я.И. </a:t>
            </a:r>
            <a:r>
              <a:rPr lang="ru-RU" sz="900" dirty="0" err="1" smtClean="0"/>
              <a:t>Баляева</a:t>
            </a:r>
            <a:r>
              <a:rPr lang="ru-RU" sz="900" dirty="0" smtClean="0"/>
              <a:t>»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8197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5"/>
            <a:ext cx="8229600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Любое задание становится легче, если знать как его выполнять!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859" y="314096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58112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Успехов в новом учебном году!!!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7905" y="6607981"/>
            <a:ext cx="3024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Панченко А.М. МОУ «</a:t>
            </a:r>
            <a:r>
              <a:rPr lang="ru-RU" sz="900" dirty="0" err="1" smtClean="0"/>
              <a:t>Турочакская</a:t>
            </a:r>
            <a:r>
              <a:rPr lang="ru-RU" sz="900" dirty="0" smtClean="0"/>
              <a:t> СОШ им. Я.И. </a:t>
            </a:r>
            <a:r>
              <a:rPr lang="ru-RU" sz="900" dirty="0" err="1" smtClean="0"/>
              <a:t>Баляева</a:t>
            </a:r>
            <a:r>
              <a:rPr lang="ru-RU" sz="900" dirty="0" smtClean="0"/>
              <a:t>»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573</Words>
  <Application>Microsoft Office PowerPoint</Application>
  <PresentationFormat>Экран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Мастер-класс: «Решение 25 задания ЕГЭ по обществознанию» </vt:lpstr>
      <vt:lpstr>Пример задания 25</vt:lpstr>
      <vt:lpstr>1 часть задания: Обоснование</vt:lpstr>
      <vt:lpstr>Критерии оценивания ответа на задание 25. 1 </vt:lpstr>
      <vt:lpstr>2 часть задания: Ответ на вопрос</vt:lpstr>
      <vt:lpstr>3 часть задания: Примеры</vt:lpstr>
      <vt:lpstr>Критерии оценивания 25.3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Мастер-класс: «Решение 25 задания ЕГЭ по обществознанию»</dc:title>
  <dc:creator>Панченко А. М.</dc:creator>
  <cp:lastModifiedBy>Пользователь Windows</cp:lastModifiedBy>
  <cp:revision>12</cp:revision>
  <dcterms:created xsi:type="dcterms:W3CDTF">2024-08-19T17:08:57Z</dcterms:created>
  <dcterms:modified xsi:type="dcterms:W3CDTF">2024-08-21T10:09:18Z</dcterms:modified>
</cp:coreProperties>
</file>